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Fjalla One"/>
      <p:regular r:id="rId30"/>
    </p:embeddedFont>
    <p:embeddedFont>
      <p:font typeface="Oswald"/>
      <p:regular r:id="rId31"/>
      <p:bold r:id="rId32"/>
    </p:embeddedFont>
    <p:embeddedFont>
      <p:font typeface="Merriweather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font" Target="fonts/FjallaOne-regular.fntdata"/><Relationship Id="rId11" Type="http://schemas.openxmlformats.org/officeDocument/2006/relationships/slide" Target="slides/slide6.xml"/><Relationship Id="rId33" Type="http://schemas.openxmlformats.org/officeDocument/2006/relationships/font" Target="fonts/Merriweather-regular.fntdata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35" Type="http://schemas.openxmlformats.org/officeDocument/2006/relationships/font" Target="fonts/Merriweather-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erriweather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01b85980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01b85980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01b85980f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01b85980f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split into 2 stages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1: Professionals - easy to find contact info, cold calling and marketing, low cost but time intensive, </a:t>
            </a:r>
            <a:r>
              <a:rPr lang="en"/>
              <a:t>hierarchical</a:t>
            </a:r>
            <a:r>
              <a:rPr lang="en"/>
              <a:t> diffusion, burning need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 Outing Clubs - higher end clubs, contact rosters, diffuse cost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f8fe8d29e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f8fe8d29e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dfdf1fee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dfdf1fee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1b85980f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1b85980f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Falcn, and we are solving Kendra’s problem. At Falcn, You focus on the adventure, and we’ll take care of everything else.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-Motivated team, across the country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01b85980f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01b85980f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Say our names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01b85980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01b85980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talking to over 50 high adventure climbers able to find burning need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They always looking to cut down on space, and weight and competition was clumsy and unreliable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choose ™ as 30-50 high adv campers that travel in groups for more than 4 days at a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Person saying make a collapsible and durable pot quote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Know camping is competitive market so...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01b8598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01b8598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2 types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1) -explain how it works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- durable but lots of space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Hard in groups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- easy space, weight,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Cooking w plastic is bad, not durable, only make H20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</a:t>
            </a:r>
            <a:r>
              <a:rPr lang="en"/>
              <a:t> </a:t>
            </a:r>
            <a:r>
              <a:rPr lang="en"/>
              <a:t>solution</a:t>
            </a:r>
            <a:r>
              <a:rPr lang="en"/>
              <a:t> is both durable and collapsible “best of both world”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01b85980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01b85980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01b85980f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01b85980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be pricing this pot as a high end product on the market in order to target the high adventure campers discussed in the previous slide.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Pricing at 150 with a 70 profit and 47% gross margins which is about the industry average gross margins at 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Comparable 1L pots are: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12704"/>
                </a:solidFill>
                <a:highlight>
                  <a:srgbClr val="FFFFFF"/>
                </a:highlight>
              </a:rPr>
              <a:t>$88.99 (Vargo BOT)</a:t>
            </a:r>
            <a:endParaRPr sz="1300">
              <a:solidFill>
                <a:srgbClr val="B1270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12704"/>
                </a:solidFill>
                <a:highlight>
                  <a:srgbClr val="FFFFFF"/>
                </a:highlight>
              </a:rPr>
              <a:t>$57.88 (700 mL Evernew Titanium Pot)</a:t>
            </a:r>
            <a:endParaRPr sz="1300">
              <a:solidFill>
                <a:srgbClr val="B1270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12704"/>
                </a:solidFill>
                <a:highlight>
                  <a:srgbClr val="FFFFFF"/>
                </a:highlight>
              </a:rPr>
              <a:t>$59.95 (850 mL MSR Titan Pot)</a:t>
            </a:r>
            <a:endParaRPr sz="1300">
              <a:solidFill>
                <a:srgbClr val="B1270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B12704"/>
                </a:solidFill>
                <a:highlight>
                  <a:srgbClr val="FFFFFF"/>
                </a:highlight>
              </a:rPr>
              <a:t>$44.95 (1.4 L Sea to Summit X-Pot)</a:t>
            </a:r>
            <a:endParaRPr sz="1300">
              <a:solidFill>
                <a:srgbClr val="B1270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f89571c6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f89571c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-Target market size - amount of money high adventure campers (camp more than 10 times annually) spend on camping cookware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 of all campers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11% new england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$546 spent per camper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 spent on cookware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26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_XCVdMH1bUc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25.png"/><Relationship Id="rId6" Type="http://schemas.openxmlformats.org/officeDocument/2006/relationships/hyperlink" Target="http://www.youtube.com/watch?v=TIIM4WmFu9E" TargetMode="External"/><Relationship Id="rId7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4294967295" type="subTitle"/>
          </p:nvPr>
        </p:nvSpPr>
        <p:spPr>
          <a:xfrm>
            <a:off x="2937500" y="3030125"/>
            <a:ext cx="43287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376328"/>
                </a:solidFill>
                <a:latin typeface="Oswald"/>
                <a:ea typeface="Oswald"/>
                <a:cs typeface="Oswald"/>
                <a:sym typeface="Oswald"/>
              </a:rPr>
              <a:t>Adventure Without Limits</a:t>
            </a:r>
            <a:endParaRPr sz="2800">
              <a:solidFill>
                <a:srgbClr val="37632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0" y="3742225"/>
            <a:ext cx="9282900" cy="1401600"/>
          </a:xfrm>
          <a:prstGeom prst="rtTriangle">
            <a:avLst/>
          </a:prstGeom>
          <a:solidFill>
            <a:srgbClr val="3763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 flipH="1">
            <a:off x="-182700" y="3948300"/>
            <a:ext cx="9326700" cy="1195500"/>
          </a:xfrm>
          <a:prstGeom prst="rtTriangle">
            <a:avLst/>
          </a:prstGeom>
          <a:solidFill>
            <a:srgbClr val="38281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250" y="-191775"/>
            <a:ext cx="3334676" cy="3334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0" y="-7425"/>
            <a:ext cx="9159600" cy="1300800"/>
          </a:xfrm>
          <a:prstGeom prst="rect">
            <a:avLst/>
          </a:prstGeom>
          <a:solidFill>
            <a:srgbClr val="3763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50425" y="424838"/>
            <a:ext cx="8992750" cy="3108663"/>
            <a:chOff x="50425" y="424838"/>
            <a:chExt cx="8992750" cy="3108663"/>
          </a:xfrm>
        </p:grpSpPr>
        <p:pic>
          <p:nvPicPr>
            <p:cNvPr id="153" name="Google Shape;153;p22"/>
            <p:cNvPicPr preferRelativeResize="0"/>
            <p:nvPr/>
          </p:nvPicPr>
          <p:blipFill rotWithShape="1">
            <a:blip r:embed="rId3">
              <a:alphaModFix/>
            </a:blip>
            <a:srcRect b="1505" l="3680" r="-3680" t="4992"/>
            <a:stretch/>
          </p:blipFill>
          <p:spPr>
            <a:xfrm>
              <a:off x="2053513" y="1942200"/>
              <a:ext cx="1124525" cy="105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22"/>
            <p:cNvSpPr txBox="1"/>
            <p:nvPr/>
          </p:nvSpPr>
          <p:spPr>
            <a:xfrm>
              <a:off x="1541550" y="424838"/>
              <a:ext cx="60609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5" name="Google Shape;155;p22"/>
            <p:cNvCxnSpPr/>
            <p:nvPr/>
          </p:nvCxnSpPr>
          <p:spPr>
            <a:xfrm>
              <a:off x="1315813" y="2467900"/>
              <a:ext cx="737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6" name="Google Shape;156;p22"/>
            <p:cNvCxnSpPr/>
            <p:nvPr/>
          </p:nvCxnSpPr>
          <p:spPr>
            <a:xfrm>
              <a:off x="3090225" y="2467900"/>
              <a:ext cx="737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22"/>
            <p:cNvCxnSpPr/>
            <p:nvPr/>
          </p:nvCxnSpPr>
          <p:spPr>
            <a:xfrm rot="10800000">
              <a:off x="6099425" y="2467900"/>
              <a:ext cx="12333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8" name="Google Shape;158;p22"/>
            <p:cNvSpPr txBox="1"/>
            <p:nvPr/>
          </p:nvSpPr>
          <p:spPr>
            <a:xfrm>
              <a:off x="2970563" y="1977500"/>
              <a:ext cx="7377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59" name="Google Shape;15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9013" y="1949500"/>
              <a:ext cx="1036800" cy="103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p22"/>
            <p:cNvSpPr txBox="1"/>
            <p:nvPr/>
          </p:nvSpPr>
          <p:spPr>
            <a:xfrm>
              <a:off x="1212625" y="1852237"/>
              <a:ext cx="1323600" cy="5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2018-19</a:t>
              </a:r>
              <a:endParaRPr b="1" sz="17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1" name="Google Shape;161;p22"/>
            <p:cNvCxnSpPr/>
            <p:nvPr/>
          </p:nvCxnSpPr>
          <p:spPr>
            <a:xfrm>
              <a:off x="4864650" y="2467900"/>
              <a:ext cx="737700" cy="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62" name="Google Shape;16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88470" y="1960163"/>
              <a:ext cx="1036800" cy="1036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2"/>
            <p:cNvSpPr txBox="1"/>
            <p:nvPr/>
          </p:nvSpPr>
          <p:spPr>
            <a:xfrm>
              <a:off x="1212613" y="2719200"/>
              <a:ext cx="9441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Q4</a:t>
              </a:r>
              <a:endParaRPr/>
            </a:p>
          </p:txBody>
        </p:sp>
        <p:sp>
          <p:nvSpPr>
            <p:cNvPr id="164" name="Google Shape;164;p22"/>
            <p:cNvSpPr txBox="1"/>
            <p:nvPr/>
          </p:nvSpPr>
          <p:spPr>
            <a:xfrm>
              <a:off x="2987038" y="2719200"/>
              <a:ext cx="9441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Q2</a:t>
              </a:r>
              <a:endParaRPr/>
            </a:p>
          </p:txBody>
        </p:sp>
        <p:sp>
          <p:nvSpPr>
            <p:cNvPr id="165" name="Google Shape;165;p22"/>
            <p:cNvSpPr txBox="1"/>
            <p:nvPr/>
          </p:nvSpPr>
          <p:spPr>
            <a:xfrm>
              <a:off x="4805325" y="2719200"/>
              <a:ext cx="9441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Q3</a:t>
              </a:r>
              <a:endParaRPr/>
            </a:p>
          </p:txBody>
        </p:sp>
        <p:cxnSp>
          <p:nvCxnSpPr>
            <p:cNvPr id="166" name="Google Shape;166;p22"/>
            <p:cNvCxnSpPr>
              <a:stCxn id="167" idx="3"/>
            </p:cNvCxnSpPr>
            <p:nvPr/>
          </p:nvCxnSpPr>
          <p:spPr>
            <a:xfrm flipH="1" rot="10800000">
              <a:off x="8390500" y="2467763"/>
              <a:ext cx="485700" cy="10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68" name="Google Shape;168;p22"/>
            <p:cNvSpPr txBox="1"/>
            <p:nvPr/>
          </p:nvSpPr>
          <p:spPr>
            <a:xfrm>
              <a:off x="6478050" y="1842975"/>
              <a:ext cx="11244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b="1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22"/>
            <p:cNvSpPr txBox="1"/>
            <p:nvPr/>
          </p:nvSpPr>
          <p:spPr>
            <a:xfrm>
              <a:off x="6623604" y="2719200"/>
              <a:ext cx="9441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Q1</a:t>
              </a:r>
              <a:endParaRPr b="1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2"/>
            <p:cNvSpPr txBox="1"/>
            <p:nvPr/>
          </p:nvSpPr>
          <p:spPr>
            <a:xfrm>
              <a:off x="8305475" y="1942200"/>
              <a:ext cx="7377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/>
            </a:p>
          </p:txBody>
        </p:sp>
        <p:sp>
          <p:nvSpPr>
            <p:cNvPr id="171" name="Google Shape;171;p22"/>
            <p:cNvSpPr txBox="1"/>
            <p:nvPr/>
          </p:nvSpPr>
          <p:spPr>
            <a:xfrm>
              <a:off x="8398026" y="2735975"/>
              <a:ext cx="6030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Q3</a:t>
              </a:r>
              <a:endParaRPr b="1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Google Shape;172;p22"/>
            <p:cNvSpPr txBox="1"/>
            <p:nvPr/>
          </p:nvSpPr>
          <p:spPr>
            <a:xfrm>
              <a:off x="50425" y="3041975"/>
              <a:ext cx="15984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Research and</a:t>
              </a:r>
              <a:endParaRPr b="1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b="1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22"/>
            <p:cNvSpPr txBox="1"/>
            <p:nvPr/>
          </p:nvSpPr>
          <p:spPr>
            <a:xfrm>
              <a:off x="1797326" y="3058900"/>
              <a:ext cx="16824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Kickstarter</a:t>
              </a:r>
              <a:endParaRPr b="1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Crowdfunding</a:t>
              </a:r>
              <a:endParaRPr b="1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22"/>
            <p:cNvSpPr txBox="1"/>
            <p:nvPr/>
          </p:nvSpPr>
          <p:spPr>
            <a:xfrm>
              <a:off x="3468000" y="3041975"/>
              <a:ext cx="18294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Manufacturing</a:t>
              </a:r>
              <a:endParaRPr b="1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2"/>
            <p:cNvSpPr txBox="1"/>
            <p:nvPr/>
          </p:nvSpPr>
          <p:spPr>
            <a:xfrm>
              <a:off x="5263475" y="3041975"/>
              <a:ext cx="15984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Launch:</a:t>
              </a:r>
              <a:endParaRPr b="1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Professionals and Mountain Guides</a:t>
              </a:r>
              <a:endParaRPr b="1" sz="16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7135150" y="3041975"/>
              <a:ext cx="15984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Expansion: Outdoors Groups</a:t>
              </a:r>
              <a:endParaRPr sz="1600">
                <a:solidFill>
                  <a:srgbClr val="424242"/>
                </a:solidFill>
              </a:endParaRPr>
            </a:p>
          </p:txBody>
        </p:sp>
        <p:sp>
          <p:nvSpPr>
            <p:cNvPr id="177" name="Google Shape;177;p22"/>
            <p:cNvSpPr txBox="1"/>
            <p:nvPr/>
          </p:nvSpPr>
          <p:spPr>
            <a:xfrm>
              <a:off x="4750838" y="1977500"/>
              <a:ext cx="7377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2019</a:t>
              </a:r>
              <a:endParaRPr b="1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8" name="Google Shape;178;p22"/>
          <p:cNvGrpSpPr/>
          <p:nvPr/>
        </p:nvGrpSpPr>
        <p:grpSpPr>
          <a:xfrm>
            <a:off x="276538" y="3935100"/>
            <a:ext cx="8590925" cy="929325"/>
            <a:chOff x="200725" y="4105425"/>
            <a:chExt cx="8590925" cy="929325"/>
          </a:xfrm>
        </p:grpSpPr>
        <p:cxnSp>
          <p:nvCxnSpPr>
            <p:cNvPr id="179" name="Google Shape;179;p22"/>
            <p:cNvCxnSpPr/>
            <p:nvPr/>
          </p:nvCxnSpPr>
          <p:spPr>
            <a:xfrm rot="10800000">
              <a:off x="303225" y="4105425"/>
              <a:ext cx="0" cy="27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0" name="Google Shape;180;p22"/>
            <p:cNvGrpSpPr/>
            <p:nvPr/>
          </p:nvGrpSpPr>
          <p:grpSpPr>
            <a:xfrm>
              <a:off x="295050" y="4105425"/>
              <a:ext cx="8496600" cy="278475"/>
              <a:chOff x="295050" y="4105425"/>
              <a:chExt cx="8496600" cy="278475"/>
            </a:xfrm>
          </p:grpSpPr>
          <p:cxnSp>
            <p:nvCxnSpPr>
              <p:cNvPr id="181" name="Google Shape;181;p22"/>
              <p:cNvCxnSpPr/>
              <p:nvPr/>
            </p:nvCxnSpPr>
            <p:spPr>
              <a:xfrm flipH="1" rot="10800000">
                <a:off x="295050" y="4375800"/>
                <a:ext cx="8496600" cy="8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22"/>
              <p:cNvCxnSpPr/>
              <p:nvPr/>
            </p:nvCxnSpPr>
            <p:spPr>
              <a:xfrm rot="10800000">
                <a:off x="8791650" y="4105425"/>
                <a:ext cx="0" cy="270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183" name="Google Shape;183;p22"/>
            <p:cNvCxnSpPr>
              <a:endCxn id="184" idx="0"/>
            </p:cNvCxnSpPr>
            <p:nvPr/>
          </p:nvCxnSpPr>
          <p:spPr>
            <a:xfrm>
              <a:off x="4449025" y="4378350"/>
              <a:ext cx="0" cy="181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" name="Google Shape;184;p22"/>
            <p:cNvSpPr txBox="1"/>
            <p:nvPr/>
          </p:nvSpPr>
          <p:spPr>
            <a:xfrm>
              <a:off x="200725" y="4560150"/>
              <a:ext cx="84966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24242"/>
                  </a:solidFill>
                  <a:latin typeface="Roboto"/>
                  <a:ea typeface="Roboto"/>
                  <a:cs typeface="Roboto"/>
                  <a:sym typeface="Roboto"/>
                </a:rPr>
                <a:t>Consumer Testing and Iteration</a:t>
              </a:r>
              <a:endParaRPr b="1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85" name="Google Shape;18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5575" y="1961975"/>
            <a:ext cx="1033175" cy="10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7325" y="1961975"/>
            <a:ext cx="1033175" cy="10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8625" y="1905425"/>
            <a:ext cx="1146275" cy="11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1777413" y="253275"/>
            <a:ext cx="51087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Go-To-Market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25225" y="4324725"/>
            <a:ext cx="818774" cy="81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/>
        </p:nvSpPr>
        <p:spPr>
          <a:xfrm>
            <a:off x="41050" y="836100"/>
            <a:ext cx="9037500" cy="4244100"/>
          </a:xfrm>
          <a:prstGeom prst="rect">
            <a:avLst/>
          </a:prstGeom>
          <a:solidFill>
            <a:srgbClr val="38281B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297850" y="1540625"/>
            <a:ext cx="4053300" cy="330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4792950" y="1540625"/>
            <a:ext cx="4091100" cy="3305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 txBox="1"/>
          <p:nvPr/>
        </p:nvSpPr>
        <p:spPr>
          <a:xfrm>
            <a:off x="-4050" y="41325"/>
            <a:ext cx="91521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38281B"/>
                </a:solidFill>
                <a:latin typeface="Raleway"/>
                <a:ea typeface="Raleway"/>
                <a:cs typeface="Raleway"/>
                <a:sym typeface="Raleway"/>
              </a:rPr>
              <a:t>Implementation Strategy</a:t>
            </a:r>
            <a:endParaRPr b="1" sz="3600">
              <a:solidFill>
                <a:srgbClr val="38281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4514700" y="819750"/>
            <a:ext cx="114600" cy="434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237700" y="1057325"/>
            <a:ext cx="42114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1 - Professional Climbers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4889175" y="1057325"/>
            <a:ext cx="3826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Phase 2 - Outing Clubs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150" y="1718350"/>
            <a:ext cx="2048475" cy="12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500" y="3107650"/>
            <a:ext cx="20955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8875" y="1890854"/>
            <a:ext cx="1833125" cy="90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1150" y="3068300"/>
            <a:ext cx="1534000" cy="15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2400" y="1738450"/>
            <a:ext cx="2048475" cy="20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796588" y="3941475"/>
            <a:ext cx="27201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</a:rPr>
              <a:t>Hierarchical</a:t>
            </a:r>
            <a:r>
              <a:rPr b="1" lang="en" sz="2400">
                <a:solidFill>
                  <a:schemeClr val="dk1"/>
                </a:solidFill>
              </a:rPr>
              <a:t> Diffusion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4050" y="0"/>
            <a:ext cx="856328" cy="856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>
            <p:ph idx="4294967295" type="subTitle"/>
          </p:nvPr>
        </p:nvSpPr>
        <p:spPr>
          <a:xfrm>
            <a:off x="2964525" y="3030125"/>
            <a:ext cx="43287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rgbClr val="376328"/>
                </a:solidFill>
                <a:latin typeface="Oswald"/>
                <a:ea typeface="Oswald"/>
                <a:cs typeface="Oswald"/>
                <a:sym typeface="Oswald"/>
              </a:rPr>
              <a:t>Adventure Without Limits</a:t>
            </a:r>
            <a:endParaRPr sz="2800">
              <a:solidFill>
                <a:srgbClr val="37632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2" name="Google Shape;212;p24"/>
          <p:cNvSpPr/>
          <p:nvPr/>
        </p:nvSpPr>
        <p:spPr>
          <a:xfrm flipH="1">
            <a:off x="-182700" y="3519675"/>
            <a:ext cx="9326700" cy="1624200"/>
          </a:xfrm>
          <a:prstGeom prst="rtTriangle">
            <a:avLst/>
          </a:prstGeom>
          <a:solidFill>
            <a:srgbClr val="42424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0625" y="107150"/>
            <a:ext cx="3334676" cy="3334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376" y="3849950"/>
            <a:ext cx="2197622" cy="12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" y="3849950"/>
            <a:ext cx="2197622" cy="12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4725" l="1877" r="28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225" y="4324725"/>
            <a:ext cx="818774" cy="81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76328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/>
        </p:nvSpPr>
        <p:spPr>
          <a:xfrm>
            <a:off x="549300" y="1700700"/>
            <a:ext cx="8045400" cy="1742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“Adventure Without Limits”</a:t>
            </a:r>
            <a:endParaRPr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25" y="4324725"/>
            <a:ext cx="818774" cy="81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0" y="-13000"/>
            <a:ext cx="9180900" cy="1304100"/>
          </a:xfrm>
          <a:prstGeom prst="rect">
            <a:avLst/>
          </a:prstGeom>
          <a:solidFill>
            <a:srgbClr val="3763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0" y="306775"/>
            <a:ext cx="91440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Raleway"/>
                <a:ea typeface="Raleway"/>
                <a:cs typeface="Raleway"/>
                <a:sym typeface="Raleway"/>
              </a:rPr>
              <a:t>We Can Turn this Dream into a Reality!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6"/>
          <p:cNvSpPr txBox="1"/>
          <p:nvPr/>
        </p:nvSpPr>
        <p:spPr>
          <a:xfrm flipH="1">
            <a:off x="2161550" y="3933250"/>
            <a:ext cx="32202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281B"/>
                </a:solidFill>
              </a:rPr>
              <a:t>Neha Subrahmanyam</a:t>
            </a:r>
            <a:endParaRPr b="1">
              <a:solidFill>
                <a:srgbClr val="38281B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381738" y="3933250"/>
            <a:ext cx="2955300" cy="1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281B"/>
                </a:solidFill>
              </a:rPr>
              <a:t>Om Deshmukh</a:t>
            </a:r>
            <a:endParaRPr b="1">
              <a:solidFill>
                <a:srgbClr val="38281B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25772" l="44091" r="8123" t="9161"/>
          <a:stretch/>
        </p:blipFill>
        <p:spPr>
          <a:xfrm>
            <a:off x="4982818" y="1632067"/>
            <a:ext cx="1917300" cy="196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4">
            <a:alphaModFix/>
          </a:blip>
          <a:srcRect b="28345" l="45000" r="5936" t="4581"/>
          <a:stretch/>
        </p:blipFill>
        <p:spPr>
          <a:xfrm>
            <a:off x="2161539" y="1628185"/>
            <a:ext cx="1917300" cy="1968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5225" y="4324725"/>
            <a:ext cx="818774" cy="81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7950"/>
            <a:ext cx="9176850" cy="55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93675" y="3627775"/>
            <a:ext cx="4349100" cy="13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Meeting 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Market Needs</a:t>
            </a:r>
            <a:endParaRPr b="1" sz="4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225" y="4324725"/>
            <a:ext cx="818774" cy="81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252" y="661720"/>
            <a:ext cx="1164600" cy="1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0" l="2075" r="0" t="0"/>
          <a:stretch/>
        </p:blipFill>
        <p:spPr>
          <a:xfrm>
            <a:off x="4364200" y="2598838"/>
            <a:ext cx="1164600" cy="9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5225" y="4324725"/>
            <a:ext cx="818774" cy="81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5" name="Google Shape;105;p18"/>
          <p:cNvCxnSpPr/>
          <p:nvPr/>
        </p:nvCxnSpPr>
        <p:spPr>
          <a:xfrm flipH="1">
            <a:off x="2369729" y="358796"/>
            <a:ext cx="73500" cy="3997800"/>
          </a:xfrm>
          <a:prstGeom prst="straightConnector1">
            <a:avLst/>
          </a:prstGeom>
          <a:noFill/>
          <a:ln cap="flat" cmpd="sng" w="1428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8"/>
          <p:cNvCxnSpPr/>
          <p:nvPr/>
        </p:nvCxnSpPr>
        <p:spPr>
          <a:xfrm rot="10800000">
            <a:off x="2369856" y="4324718"/>
            <a:ext cx="4404300" cy="30900"/>
          </a:xfrm>
          <a:prstGeom prst="straightConnector1">
            <a:avLst/>
          </a:prstGeom>
          <a:noFill/>
          <a:ln cap="flat" cmpd="sng" w="1428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8"/>
          <p:cNvSpPr txBox="1"/>
          <p:nvPr/>
        </p:nvSpPr>
        <p:spPr>
          <a:xfrm rot="-5400000">
            <a:off x="497440" y="1493629"/>
            <a:ext cx="25173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  <a:latin typeface="Fjalla One"/>
                <a:ea typeface="Fjalla One"/>
                <a:cs typeface="Fjalla One"/>
                <a:sym typeface="Fjalla One"/>
              </a:rPr>
              <a:t>Durability </a:t>
            </a:r>
            <a:endParaRPr sz="3200">
              <a:solidFill>
                <a:srgbClr val="274E1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3724600" y="4547952"/>
            <a:ext cx="2443800" cy="1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274E13"/>
                </a:solidFill>
                <a:latin typeface="Fjalla One"/>
                <a:ea typeface="Fjalla One"/>
                <a:cs typeface="Fjalla One"/>
                <a:sym typeface="Fjalla One"/>
              </a:rPr>
              <a:t>Portability </a:t>
            </a:r>
            <a:endParaRPr sz="3200">
              <a:solidFill>
                <a:srgbClr val="274E13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349" y="402524"/>
            <a:ext cx="1423799" cy="14237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9540" y="2883048"/>
            <a:ext cx="1164600" cy="124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6700" y="4357650"/>
            <a:ext cx="9144000" cy="786000"/>
          </a:xfrm>
          <a:prstGeom prst="rect">
            <a:avLst/>
          </a:prstGeom>
          <a:solidFill>
            <a:srgbClr val="37632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255525" y="4398875"/>
            <a:ext cx="81756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Durable, Portable, and </a:t>
            </a: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Efficient</a:t>
            </a:r>
            <a:r>
              <a:rPr lang="en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7" name="Google Shape;117;p19" title="finalpot v18boy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358" y="637812"/>
            <a:ext cx="4113142" cy="30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5225" y="4324725"/>
            <a:ext cx="818774" cy="81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9" title="Nitinol Collapsible Cookware Technology - Falcn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525" y="637800"/>
            <a:ext cx="4113150" cy="30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-23650" y="0"/>
            <a:ext cx="4635000" cy="5143500"/>
          </a:xfrm>
          <a:prstGeom prst="rect">
            <a:avLst/>
          </a:prstGeom>
          <a:solidFill>
            <a:srgbClr val="38281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type="title"/>
          </p:nvPr>
        </p:nvSpPr>
        <p:spPr>
          <a:xfrm>
            <a:off x="303550" y="327200"/>
            <a:ext cx="37065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Costs</a:t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4628275" y="327200"/>
            <a:ext cx="4166400" cy="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Revenue</a:t>
            </a:r>
            <a:endParaRPr b="1" sz="36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-765700" y="3356588"/>
            <a:ext cx="3988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Cost of Goods Sold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379800" y="1780450"/>
            <a:ext cx="1467600" cy="1467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582950" y="2058750"/>
            <a:ext cx="1291200" cy="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lang="en"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38</a:t>
            </a:r>
            <a:endParaRPr sz="4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2533175" y="1780475"/>
            <a:ext cx="1467600" cy="14676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2633075" y="2058775"/>
            <a:ext cx="1367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lang="en" sz="4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85</a:t>
            </a:r>
            <a:endParaRPr sz="4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1322675" y="3356588"/>
            <a:ext cx="3988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Price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5135250" y="1780475"/>
            <a:ext cx="1467600" cy="1467600"/>
          </a:xfrm>
          <a:prstGeom prst="rect">
            <a:avLst/>
          </a:prstGeom>
          <a:noFill/>
          <a:ln cap="flat" cmpd="sng" w="38100">
            <a:solidFill>
              <a:srgbClr val="3828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5280200" y="2058775"/>
            <a:ext cx="1367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281B"/>
                </a:solidFill>
                <a:latin typeface="Raleway"/>
                <a:ea typeface="Raleway"/>
                <a:cs typeface="Raleway"/>
                <a:sym typeface="Raleway"/>
              </a:rPr>
              <a:t>$</a:t>
            </a:r>
            <a:r>
              <a:rPr lang="en" sz="4000">
                <a:solidFill>
                  <a:srgbClr val="38281B"/>
                </a:solidFill>
                <a:latin typeface="Raleway"/>
                <a:ea typeface="Raleway"/>
                <a:cs typeface="Raleway"/>
                <a:sym typeface="Raleway"/>
              </a:rPr>
              <a:t>47</a:t>
            </a:r>
            <a:endParaRPr sz="4000">
              <a:solidFill>
                <a:srgbClr val="38281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932975" y="3356588"/>
            <a:ext cx="3988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281B"/>
                </a:solidFill>
                <a:latin typeface="Raleway"/>
                <a:ea typeface="Raleway"/>
                <a:cs typeface="Raleway"/>
                <a:sym typeface="Raleway"/>
              </a:rPr>
              <a:t>Profit</a:t>
            </a:r>
            <a:endParaRPr sz="1800">
              <a:solidFill>
                <a:srgbClr val="38281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126750" y="1780450"/>
            <a:ext cx="1467600" cy="1467600"/>
          </a:xfrm>
          <a:prstGeom prst="rect">
            <a:avLst/>
          </a:prstGeom>
          <a:noFill/>
          <a:ln cap="flat" cmpd="sng" w="38100">
            <a:solidFill>
              <a:srgbClr val="38281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7347900" y="2058750"/>
            <a:ext cx="1367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8281B"/>
                </a:solidFill>
                <a:latin typeface="Raleway"/>
                <a:ea typeface="Raleway"/>
                <a:cs typeface="Raleway"/>
                <a:sym typeface="Raleway"/>
              </a:rPr>
              <a:t>55%</a:t>
            </a:r>
            <a:endParaRPr sz="4000">
              <a:solidFill>
                <a:srgbClr val="38281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5916250" y="3356588"/>
            <a:ext cx="3988500" cy="5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281B"/>
                </a:solidFill>
                <a:latin typeface="Raleway"/>
                <a:ea typeface="Raleway"/>
                <a:cs typeface="Raleway"/>
                <a:sym typeface="Raleway"/>
              </a:rPr>
              <a:t>Gross Margin</a:t>
            </a:r>
            <a:endParaRPr sz="1800">
              <a:solidFill>
                <a:srgbClr val="38281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225" y="4324725"/>
            <a:ext cx="818774" cy="818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6576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3735600" y="410501"/>
            <a:ext cx="5408400" cy="3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Possible: 9.1 million </a:t>
            </a:r>
            <a:endParaRPr b="1" sz="5100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100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1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Initial</a:t>
            </a:r>
            <a:r>
              <a:rPr b="1" lang="en" sz="5100">
                <a:solidFill>
                  <a:schemeClr val="lt1"/>
                </a:solidFill>
                <a:latin typeface="Fjalla One"/>
                <a:ea typeface="Fjalla One"/>
                <a:cs typeface="Fjalla One"/>
                <a:sym typeface="Fjalla One"/>
              </a:rPr>
              <a:t>: 700,000</a:t>
            </a:r>
            <a:endParaRPr b="1" sz="5100">
              <a:solidFill>
                <a:schemeClr val="l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375" y="4319875"/>
            <a:ext cx="823626" cy="82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